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9" r:id="rId11"/>
    <p:sldId id="273" r:id="rId12"/>
    <p:sldId id="264" r:id="rId13"/>
    <p:sldId id="270" r:id="rId14"/>
    <p:sldId id="274" r:id="rId15"/>
    <p:sldId id="265" r:id="rId16"/>
    <p:sldId id="272" r:id="rId17"/>
    <p:sldId id="275" r:id="rId18"/>
    <p:sldId id="266" r:id="rId19"/>
    <p:sldId id="271" r:id="rId20"/>
    <p:sldId id="267" r:id="rId21"/>
    <p:sldId id="276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1196E-5782-4DA9-A7AE-8E864BAB7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4B7395-D6C4-407A-A12B-A5BEBBF5B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5AD380-BFE6-4A4D-8F1A-67178CDE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7742-CE7C-4881-ACDB-94376E273DA0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B2CA6-2551-4032-8439-F750EDB7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56406-6105-452B-B3E9-787DD859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64F-A19C-4C36-8533-F532E5F4AD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836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7B73C-581F-4EAD-A8A4-57D56DDD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92D0CD-F37E-472B-B886-A5FAF0711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A76D8A-9208-4E16-AECF-1EF4C759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7742-CE7C-4881-ACDB-94376E273DA0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3697F8-1301-4838-8FA5-DD94A1BD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C5B94-9FC6-455A-BF46-5F38E920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64F-A19C-4C36-8533-F532E5F4AD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7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8E9E69-7C92-43B7-930E-0ABFD34A2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215A23-970F-43BD-A422-919F2141B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F9E598-DA4B-4486-BB65-3E90D5AB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7742-CE7C-4881-ACDB-94376E273DA0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26B2BE-42E1-4731-B60B-A32761D7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F20DA8-68A9-4D5A-B0C1-A20961F6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64F-A19C-4C36-8533-F532E5F4AD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409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363C4-BFBA-4AD3-80F8-FEA15D03C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64B6BB-0735-4A62-A9A3-76E8670FA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E47CFA-1C9C-4279-832D-526CC623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7742-CE7C-4881-ACDB-94376E273DA0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74E17-6C6F-4183-9CC1-3DABF180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61D199-A51F-455B-B2A0-0D4C9A12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64F-A19C-4C36-8533-F532E5F4AD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06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DDE05-A0EC-4551-A40B-55CDBFD4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6A9639-371B-4B22-AB09-73903E501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782BE3-49E0-47A2-9633-96F8107A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7742-CE7C-4881-ACDB-94376E273DA0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A2BA12-0AF7-4BA2-9E89-88C6E2AD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BA1A2-6DA1-4CBB-A7E3-B633D94F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64F-A19C-4C36-8533-F532E5F4AD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67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9E8F4-8A5C-40AB-A592-1699AA2B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937B2F-6835-4744-BFE4-7740DEC24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FA41E5-6635-48C6-8CD3-52E166CF8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13416F-3CDB-4C1C-8875-BBFE3FD3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7742-CE7C-4881-ACDB-94376E273DA0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024F44-FA86-4E81-B9D2-DABE181D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EE76F7-03E5-443F-B532-B0B0D430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64F-A19C-4C36-8533-F532E5F4AD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567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04CFA-FC70-4677-95F1-F18557A7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9AC997-C3AF-4062-9EFE-D7613E79C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B77D01-E7C1-4097-A71E-27C8A4E64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BBE991-BF10-4541-BF19-EB490C836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C8E628-F5EC-47C2-B04C-F5E8E95AC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13C9AA-654C-4010-A923-1113C5BE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7742-CE7C-4881-ACDB-94376E273DA0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9D4CFC-B441-43DB-A2B0-10FA776D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30C83F-0246-4C03-AA37-315D62DA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64F-A19C-4C36-8533-F532E5F4AD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948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5FDD9-FC04-4511-8588-2C0C0F42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590771-C190-4182-A514-06D52BB6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7742-CE7C-4881-ACDB-94376E273DA0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6FA740-6355-4EAF-B4F1-06400C28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093537-5AB6-468E-8BB8-E9C40D6A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64F-A19C-4C36-8533-F532E5F4AD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4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E77AD8-9E30-40F1-BDF3-1080439A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7742-CE7C-4881-ACDB-94376E273DA0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6A1BE3-E152-4486-82DF-B797AC49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9D01B6-C91F-4914-8B57-207BEE2A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64F-A19C-4C36-8533-F532E5F4AD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37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EE25D-7313-4252-B8C3-46A47374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CAFD7B-2084-4075-88D3-D439E15B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D19385-ABDD-452A-A4EA-4C73DD9DD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BB8923-4593-4A7B-AF8F-23E209A5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7742-CE7C-4881-ACDB-94376E273DA0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EC6115-23B1-4B6F-B5BD-B28756D0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5D65CD-46E2-4580-9455-B7D0309B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64F-A19C-4C36-8533-F532E5F4AD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74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80C54-9F64-400A-ADAB-7679F2C9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86531A-3898-4E22-87C5-66795599E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35E88F-179E-4E55-8FDA-043D3660D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8017DF-A046-45CD-A5C1-FA0E0F36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7742-CE7C-4881-ACDB-94376E273DA0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BA68C1-C7F1-4274-B90B-45DC9082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A3B637-2609-40F6-95C2-72ED400A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64F-A19C-4C36-8533-F532E5F4AD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347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0341ED-623D-41C4-99F0-40B4B120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124297-3FEC-4CC0-8100-51F01A8C7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AC0351-E6EE-4E51-A798-EB6DA9B6F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97742-CE7C-4881-ACDB-94376E273DA0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022AC-9D49-477B-8F3E-CFB081443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97EF8-DEDD-44AF-860A-479B67A77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F64F-A19C-4C36-8533-F532E5F4AD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23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cadillo nube: nube 3">
            <a:extLst>
              <a:ext uri="{FF2B5EF4-FFF2-40B4-BE49-F238E27FC236}">
                <a16:creationId xmlns:a16="http://schemas.microsoft.com/office/drawing/2014/main" id="{92C95841-C590-430A-990D-6EC362D8416D}"/>
              </a:ext>
            </a:extLst>
          </p:cNvPr>
          <p:cNvSpPr/>
          <p:nvPr/>
        </p:nvSpPr>
        <p:spPr>
          <a:xfrm>
            <a:off x="2301352" y="104775"/>
            <a:ext cx="9414398" cy="4057650"/>
          </a:xfrm>
          <a:prstGeom prst="cloudCallout">
            <a:avLst>
              <a:gd name="adj1" fmla="val -49819"/>
              <a:gd name="adj2" fmla="val 61206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DE65BC-10F6-48AF-99CB-DBBDDFA2B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3725" y="550555"/>
            <a:ext cx="7591425" cy="2133599"/>
          </a:xfrm>
        </p:spPr>
        <p:txBody>
          <a:bodyPr/>
          <a:lstStyle/>
          <a:p>
            <a:r>
              <a:rPr lang="es-MX" dirty="0">
                <a:latin typeface="Burbank Big Condensed" pitchFamily="2" charset="0"/>
              </a:rPr>
              <a:t>¿Qué fracción está representada?</a:t>
            </a:r>
          </a:p>
        </p:txBody>
      </p:sp>
      <p:pic>
        <p:nvPicPr>
          <p:cNvPr id="1030" name="Picture 6" descr="Bitmoji Image">
            <a:extLst>
              <a:ext uri="{FF2B5EF4-FFF2-40B4-BE49-F238E27FC236}">
                <a16:creationId xmlns:a16="http://schemas.microsoft.com/office/drawing/2014/main" id="{1ECAB324-C111-4000-A43B-E3A7F1C6C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757" y="3129933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0DA563-5B77-4C1C-98E3-E1A714277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89" y="4055530"/>
            <a:ext cx="2426859" cy="2429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82DA72A-9F55-4F79-9373-98D5B980A9C7}"/>
                  </a:ext>
                </a:extLst>
              </p:cNvPr>
              <p:cNvSpPr txBox="1"/>
              <p:nvPr/>
            </p:nvSpPr>
            <p:spPr>
              <a:xfrm>
                <a:off x="4776670" y="4131171"/>
                <a:ext cx="2231881" cy="2278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MX" sz="10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0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MX" sz="10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MX" sz="8000" dirty="0"/>
                  <a:t>   =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82DA72A-9F55-4F79-9373-98D5B980A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70" y="4131171"/>
                <a:ext cx="2231881" cy="2278188"/>
              </a:xfrm>
              <a:prstGeom prst="rect">
                <a:avLst/>
              </a:prstGeom>
              <a:blipFill>
                <a:blip r:embed="rId4"/>
                <a:stretch>
                  <a:fillRect r="-9016" b="-750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4D5C2A95-4137-4FB1-9AE5-C5FBBA74AC9D}"/>
              </a:ext>
            </a:extLst>
          </p:cNvPr>
          <p:cNvSpPr txBox="1"/>
          <p:nvPr/>
        </p:nvSpPr>
        <p:spPr>
          <a:xfrm>
            <a:off x="304402" y="14112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D53D54D-EA96-4BF2-999E-598D5021D3B2}"/>
              </a:ext>
            </a:extLst>
          </p:cNvPr>
          <p:cNvSpPr txBox="1"/>
          <p:nvPr/>
        </p:nvSpPr>
        <p:spPr>
          <a:xfrm>
            <a:off x="304402" y="15814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¿Cómo leemos la siguiente fracción?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/>
              <p:nvPr/>
            </p:nvSpPr>
            <p:spPr>
              <a:xfrm>
                <a:off x="7489072" y="1942309"/>
                <a:ext cx="2521258" cy="29834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0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s-MX" sz="10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072" y="1942309"/>
                <a:ext cx="2521258" cy="29834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4F2E7E47-06CE-4EDE-9544-C67629BB3855}"/>
              </a:ext>
            </a:extLst>
          </p:cNvPr>
          <p:cNvSpPr txBox="1"/>
          <p:nvPr/>
        </p:nvSpPr>
        <p:spPr>
          <a:xfrm>
            <a:off x="5707405" y="2459502"/>
            <a:ext cx="14705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2000" dirty="0"/>
              <a:t>=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505E4B-A74D-4D2E-9E01-8C0DCD00C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61" y="1627325"/>
            <a:ext cx="359613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9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5" y="272701"/>
            <a:ext cx="4330831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Representa: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/>
              <p:nvPr/>
            </p:nvSpPr>
            <p:spPr>
              <a:xfrm>
                <a:off x="2709682" y="1940129"/>
                <a:ext cx="2521258" cy="29733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0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MX" sz="10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682" y="1940129"/>
                <a:ext cx="2521258" cy="2973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4F2E7E47-06CE-4EDE-9544-C67629BB3855}"/>
              </a:ext>
            </a:extLst>
          </p:cNvPr>
          <p:cNvSpPr txBox="1"/>
          <p:nvPr/>
        </p:nvSpPr>
        <p:spPr>
          <a:xfrm>
            <a:off x="5707405" y="2459502"/>
            <a:ext cx="14705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2000" dirty="0"/>
              <a:t>=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CE151AE-7708-4FA0-BAEA-20CE026AAE4E}"/>
              </a:ext>
            </a:extLst>
          </p:cNvPr>
          <p:cNvSpPr/>
          <p:nvPr/>
        </p:nvSpPr>
        <p:spPr>
          <a:xfrm>
            <a:off x="7777113" y="1940129"/>
            <a:ext cx="3195687" cy="32522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637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¿Qué fracción está representada?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p:graphicFrame>
        <p:nvGraphicFramePr>
          <p:cNvPr id="17" name="Tabla 18">
            <a:extLst>
              <a:ext uri="{FF2B5EF4-FFF2-40B4-BE49-F238E27FC236}">
                <a16:creationId xmlns:a16="http://schemas.microsoft.com/office/drawing/2014/main" id="{B1FCD211-1C7E-47D2-B321-F9FC1245DFB1}"/>
              </a:ext>
            </a:extLst>
          </p:cNvPr>
          <p:cNvGraphicFramePr>
            <a:graphicFrameLocks noGrp="1"/>
          </p:cNvGraphicFramePr>
          <p:nvPr/>
        </p:nvGraphicFramePr>
        <p:xfrm>
          <a:off x="7480693" y="2369357"/>
          <a:ext cx="1767002" cy="2824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002">
                  <a:extLst>
                    <a:ext uri="{9D8B030D-6E8A-4147-A177-3AD203B41FA5}">
                      <a16:colId xmlns:a16="http://schemas.microsoft.com/office/drawing/2014/main" val="92640155"/>
                    </a:ext>
                  </a:extLst>
                </a:gridCol>
              </a:tblGrid>
              <a:tr h="1412406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055277"/>
                  </a:ext>
                </a:extLst>
              </a:tr>
              <a:tr h="141240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21847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FBF9C72-8FB9-4D57-8044-9758156D6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81" y="1533557"/>
            <a:ext cx="43243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6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¿Cómo leemos la siguiente fracción?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/>
              <p:nvPr/>
            </p:nvSpPr>
            <p:spPr>
              <a:xfrm>
                <a:off x="7489072" y="1942309"/>
                <a:ext cx="2521258" cy="29834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0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MX" sz="10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072" y="1942309"/>
                <a:ext cx="2521258" cy="29834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4F2E7E47-06CE-4EDE-9544-C67629BB3855}"/>
              </a:ext>
            </a:extLst>
          </p:cNvPr>
          <p:cNvSpPr txBox="1"/>
          <p:nvPr/>
        </p:nvSpPr>
        <p:spPr>
          <a:xfrm>
            <a:off x="5707405" y="2459502"/>
            <a:ext cx="14705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2000" dirty="0"/>
              <a:t>=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024ACD-3BB0-4462-BD9B-734D4F079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61" y="1841528"/>
            <a:ext cx="360582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0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5" y="272701"/>
            <a:ext cx="4330831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Representa: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/>
              <p:nvPr/>
            </p:nvSpPr>
            <p:spPr>
              <a:xfrm>
                <a:off x="2709682" y="1940129"/>
                <a:ext cx="2521258" cy="29733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0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s-MX" sz="10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682" y="1940129"/>
                <a:ext cx="2521258" cy="2973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4F2E7E47-06CE-4EDE-9544-C67629BB3855}"/>
              </a:ext>
            </a:extLst>
          </p:cNvPr>
          <p:cNvSpPr txBox="1"/>
          <p:nvPr/>
        </p:nvSpPr>
        <p:spPr>
          <a:xfrm>
            <a:off x="5707405" y="2459502"/>
            <a:ext cx="14705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2000" dirty="0"/>
              <a:t>=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CE151AE-7708-4FA0-BAEA-20CE026AAE4E}"/>
              </a:ext>
            </a:extLst>
          </p:cNvPr>
          <p:cNvSpPr/>
          <p:nvPr/>
        </p:nvSpPr>
        <p:spPr>
          <a:xfrm>
            <a:off x="7777113" y="1940129"/>
            <a:ext cx="3195687" cy="32522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181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¿Qué fracción está representada?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p:graphicFrame>
        <p:nvGraphicFramePr>
          <p:cNvPr id="17" name="Tabla 18">
            <a:extLst>
              <a:ext uri="{FF2B5EF4-FFF2-40B4-BE49-F238E27FC236}">
                <a16:creationId xmlns:a16="http://schemas.microsoft.com/office/drawing/2014/main" id="{B1FCD211-1C7E-47D2-B321-F9FC1245DFB1}"/>
              </a:ext>
            </a:extLst>
          </p:cNvPr>
          <p:cNvGraphicFramePr>
            <a:graphicFrameLocks noGrp="1"/>
          </p:cNvGraphicFramePr>
          <p:nvPr/>
        </p:nvGraphicFramePr>
        <p:xfrm>
          <a:off x="7480693" y="2369357"/>
          <a:ext cx="1767002" cy="2824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002">
                  <a:extLst>
                    <a:ext uri="{9D8B030D-6E8A-4147-A177-3AD203B41FA5}">
                      <a16:colId xmlns:a16="http://schemas.microsoft.com/office/drawing/2014/main" val="92640155"/>
                    </a:ext>
                  </a:extLst>
                </a:gridCol>
              </a:tblGrid>
              <a:tr h="1412406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055277"/>
                  </a:ext>
                </a:extLst>
              </a:tr>
              <a:tr h="141240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21847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D485D39-F187-4AAE-9FF5-05C1389D3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78" y="1487860"/>
            <a:ext cx="43243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9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¿Cómo leemos la siguiente fracción?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/>
              <p:nvPr/>
            </p:nvSpPr>
            <p:spPr>
              <a:xfrm>
                <a:off x="7489072" y="1942309"/>
                <a:ext cx="2521258" cy="29777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0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MX" sz="10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072" y="1942309"/>
                <a:ext cx="2521258" cy="29777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4F2E7E47-06CE-4EDE-9544-C67629BB3855}"/>
              </a:ext>
            </a:extLst>
          </p:cNvPr>
          <p:cNvSpPr txBox="1"/>
          <p:nvPr/>
        </p:nvSpPr>
        <p:spPr>
          <a:xfrm>
            <a:off x="5707405" y="2459502"/>
            <a:ext cx="14705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2000" dirty="0"/>
              <a:t>=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243243-876E-4E08-A9CF-E1DD128BE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61" y="1709553"/>
            <a:ext cx="359613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80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5" y="272701"/>
            <a:ext cx="4330831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Representa: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/>
              <p:nvPr/>
            </p:nvSpPr>
            <p:spPr>
              <a:xfrm>
                <a:off x="2709682" y="1940129"/>
                <a:ext cx="2521258" cy="2977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0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s-MX" sz="10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682" y="1940129"/>
                <a:ext cx="2521258" cy="2977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4F2E7E47-06CE-4EDE-9544-C67629BB3855}"/>
              </a:ext>
            </a:extLst>
          </p:cNvPr>
          <p:cNvSpPr txBox="1"/>
          <p:nvPr/>
        </p:nvSpPr>
        <p:spPr>
          <a:xfrm>
            <a:off x="5707405" y="2459502"/>
            <a:ext cx="14705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2000" dirty="0"/>
              <a:t>=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CE151AE-7708-4FA0-BAEA-20CE026AAE4E}"/>
              </a:ext>
            </a:extLst>
          </p:cNvPr>
          <p:cNvSpPr/>
          <p:nvPr/>
        </p:nvSpPr>
        <p:spPr>
          <a:xfrm>
            <a:off x="7777113" y="1940129"/>
            <a:ext cx="3195687" cy="32522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6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¿Qué fracción está representada?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p:graphicFrame>
        <p:nvGraphicFramePr>
          <p:cNvPr id="17" name="Tabla 18">
            <a:extLst>
              <a:ext uri="{FF2B5EF4-FFF2-40B4-BE49-F238E27FC236}">
                <a16:creationId xmlns:a16="http://schemas.microsoft.com/office/drawing/2014/main" id="{B1FCD211-1C7E-47D2-B321-F9FC1245DFB1}"/>
              </a:ext>
            </a:extLst>
          </p:cNvPr>
          <p:cNvGraphicFramePr>
            <a:graphicFrameLocks noGrp="1"/>
          </p:cNvGraphicFramePr>
          <p:nvPr/>
        </p:nvGraphicFramePr>
        <p:xfrm>
          <a:off x="7480693" y="2369357"/>
          <a:ext cx="1767002" cy="2824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002">
                  <a:extLst>
                    <a:ext uri="{9D8B030D-6E8A-4147-A177-3AD203B41FA5}">
                      <a16:colId xmlns:a16="http://schemas.microsoft.com/office/drawing/2014/main" val="92640155"/>
                    </a:ext>
                  </a:extLst>
                </a:gridCol>
              </a:tblGrid>
              <a:tr h="1412406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055277"/>
                  </a:ext>
                </a:extLst>
              </a:tr>
              <a:tr h="141240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21847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36460794-6303-4B48-A497-440BA3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98" y="1619588"/>
            <a:ext cx="43243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2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¿Cómo leemos la siguiente fracción?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/>
              <p:nvPr/>
            </p:nvSpPr>
            <p:spPr>
              <a:xfrm>
                <a:off x="7489072" y="1942309"/>
                <a:ext cx="2521258" cy="29677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0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s-MX" sz="10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072" y="1942309"/>
                <a:ext cx="2521258" cy="29677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4F2E7E47-06CE-4EDE-9544-C67629BB3855}"/>
              </a:ext>
            </a:extLst>
          </p:cNvPr>
          <p:cNvSpPr txBox="1"/>
          <p:nvPr/>
        </p:nvSpPr>
        <p:spPr>
          <a:xfrm>
            <a:off x="5707405" y="2459502"/>
            <a:ext cx="14705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2000" dirty="0"/>
              <a:t>=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32F926-2287-4C9B-8ACF-01F135D19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61" y="1627325"/>
            <a:ext cx="359613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1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¿Cómo se lee la siguiente fracción?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500096-71E8-42EE-9CE4-64C587866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2174" y="2219416"/>
            <a:ext cx="3398391" cy="339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1F669B8-F79D-432A-A2E0-466E65313244}"/>
                  </a:ext>
                </a:extLst>
              </p:cNvPr>
              <p:cNvSpPr txBox="1"/>
              <p:nvPr/>
            </p:nvSpPr>
            <p:spPr>
              <a:xfrm>
                <a:off x="7701770" y="2388093"/>
                <a:ext cx="2521258" cy="2973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0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MX" sz="100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1F669B8-F79D-432A-A2E0-466E65313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770" y="2388093"/>
                <a:ext cx="2521258" cy="2973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81792749-FEB2-42DE-9024-4598644B312E}"/>
              </a:ext>
            </a:extLst>
          </p:cNvPr>
          <p:cNvSpPr txBox="1"/>
          <p:nvPr/>
        </p:nvSpPr>
        <p:spPr>
          <a:xfrm>
            <a:off x="6693763" y="3059174"/>
            <a:ext cx="11452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1878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¿Qué fracción está representada?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p:graphicFrame>
        <p:nvGraphicFramePr>
          <p:cNvPr id="17" name="Tabla 18">
            <a:extLst>
              <a:ext uri="{FF2B5EF4-FFF2-40B4-BE49-F238E27FC236}">
                <a16:creationId xmlns:a16="http://schemas.microsoft.com/office/drawing/2014/main" id="{B1FCD211-1C7E-47D2-B321-F9FC1245DFB1}"/>
              </a:ext>
            </a:extLst>
          </p:cNvPr>
          <p:cNvGraphicFramePr>
            <a:graphicFrameLocks noGrp="1"/>
          </p:cNvGraphicFramePr>
          <p:nvPr/>
        </p:nvGraphicFramePr>
        <p:xfrm>
          <a:off x="7480693" y="2369357"/>
          <a:ext cx="1767002" cy="2824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002">
                  <a:extLst>
                    <a:ext uri="{9D8B030D-6E8A-4147-A177-3AD203B41FA5}">
                      <a16:colId xmlns:a16="http://schemas.microsoft.com/office/drawing/2014/main" val="92640155"/>
                    </a:ext>
                  </a:extLst>
                </a:gridCol>
              </a:tblGrid>
              <a:tr h="1412406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055277"/>
                  </a:ext>
                </a:extLst>
              </a:tr>
              <a:tr h="141240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21847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B928B71-934C-4F5E-A2E0-E9751D7B8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64" y="1479353"/>
            <a:ext cx="43243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71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5" y="272701"/>
            <a:ext cx="4330831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Representa: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/>
              <p:nvPr/>
            </p:nvSpPr>
            <p:spPr>
              <a:xfrm>
                <a:off x="2709682" y="1940129"/>
                <a:ext cx="2521258" cy="2973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0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s-MX" sz="10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682" y="1940129"/>
                <a:ext cx="2521258" cy="2973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4F2E7E47-06CE-4EDE-9544-C67629BB3855}"/>
              </a:ext>
            </a:extLst>
          </p:cNvPr>
          <p:cNvSpPr txBox="1"/>
          <p:nvPr/>
        </p:nvSpPr>
        <p:spPr>
          <a:xfrm>
            <a:off x="5707405" y="2459502"/>
            <a:ext cx="14705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2000" dirty="0"/>
              <a:t>=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CE151AE-7708-4FA0-BAEA-20CE026AAE4E}"/>
              </a:ext>
            </a:extLst>
          </p:cNvPr>
          <p:cNvSpPr/>
          <p:nvPr/>
        </p:nvSpPr>
        <p:spPr>
          <a:xfrm>
            <a:off x="7777113" y="1940129"/>
            <a:ext cx="3195687" cy="32522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8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¿Cómo se llaman las partes de la fracción?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500096-71E8-42EE-9CE4-64C587866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1024" y="2145742"/>
            <a:ext cx="3398391" cy="339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1F669B8-F79D-432A-A2E0-466E65313244}"/>
                  </a:ext>
                </a:extLst>
              </p:cNvPr>
              <p:cNvSpPr txBox="1"/>
              <p:nvPr/>
            </p:nvSpPr>
            <p:spPr>
              <a:xfrm>
                <a:off x="5385209" y="2314419"/>
                <a:ext cx="2521258" cy="2973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0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MX" sz="100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1F669B8-F79D-432A-A2E0-466E65313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209" y="2314419"/>
                <a:ext cx="2521258" cy="2973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81792749-FEB2-42DE-9024-4598644B312E}"/>
              </a:ext>
            </a:extLst>
          </p:cNvPr>
          <p:cNvSpPr txBox="1"/>
          <p:nvPr/>
        </p:nvSpPr>
        <p:spPr>
          <a:xfrm>
            <a:off x="5112613" y="2985500"/>
            <a:ext cx="11452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0" dirty="0"/>
              <a:t>=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B5EFEE3-42F6-4860-A49E-DE3009246A90}"/>
              </a:ext>
            </a:extLst>
          </p:cNvPr>
          <p:cNvSpPr txBox="1">
            <a:spLocks/>
          </p:cNvSpPr>
          <p:nvPr/>
        </p:nvSpPr>
        <p:spPr>
          <a:xfrm>
            <a:off x="-10734649" y="3564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>
                <a:latin typeface="Comica BD Bold" panose="02000500000000000000" pitchFamily="2" charset="0"/>
              </a:rPr>
              <a:t>Números fraccionarios</a:t>
            </a:r>
            <a:endParaRPr lang="es-US" dirty="0">
              <a:latin typeface="Comica BD Bold" panose="02000500000000000000" pitchFamily="2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E1A449B-83E3-4A31-AA38-34BF8ABB77CF}"/>
              </a:ext>
            </a:extLst>
          </p:cNvPr>
          <p:cNvCxnSpPr>
            <a:cxnSpLocks/>
          </p:cNvCxnSpPr>
          <p:nvPr/>
        </p:nvCxnSpPr>
        <p:spPr>
          <a:xfrm>
            <a:off x="7223626" y="3035384"/>
            <a:ext cx="1003103" cy="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D6D492B-0299-4FBE-B4A4-82FA55ADDC1C}"/>
              </a:ext>
            </a:extLst>
          </p:cNvPr>
          <p:cNvCxnSpPr>
            <a:cxnSpLocks/>
          </p:cNvCxnSpPr>
          <p:nvPr/>
        </p:nvCxnSpPr>
        <p:spPr>
          <a:xfrm>
            <a:off x="7222201" y="4773696"/>
            <a:ext cx="10045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8B879B2-4FB3-43D1-8599-A9B3A57D6AED}"/>
              </a:ext>
            </a:extLst>
          </p:cNvPr>
          <p:cNvSpPr txBox="1"/>
          <p:nvPr/>
        </p:nvSpPr>
        <p:spPr>
          <a:xfrm>
            <a:off x="8226729" y="2604497"/>
            <a:ext cx="4627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0" dirty="0"/>
              <a:t>Numerador</a:t>
            </a:r>
            <a:endParaRPr lang="es-US" sz="5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F5394F2-CFD2-426B-8E9A-7E4A118BBDD5}"/>
              </a:ext>
            </a:extLst>
          </p:cNvPr>
          <p:cNvSpPr txBox="1"/>
          <p:nvPr/>
        </p:nvSpPr>
        <p:spPr>
          <a:xfrm>
            <a:off x="8226729" y="4323997"/>
            <a:ext cx="4627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0" dirty="0"/>
              <a:t>Denominador</a:t>
            </a:r>
            <a:endParaRPr lang="es-US" sz="5000" dirty="0"/>
          </a:p>
        </p:txBody>
      </p:sp>
    </p:spTree>
    <p:extLst>
      <p:ext uri="{BB962C8B-B14F-4D97-AF65-F5344CB8AC3E}">
        <p14:creationId xmlns:p14="http://schemas.microsoft.com/office/powerpoint/2010/main" val="37979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CDDAA96-1D6E-47D7-9DC2-DB0EE13D814C}"/>
              </a:ext>
            </a:extLst>
          </p:cNvPr>
          <p:cNvSpPr/>
          <p:nvPr/>
        </p:nvSpPr>
        <p:spPr>
          <a:xfrm>
            <a:off x="3264763" y="1565907"/>
            <a:ext cx="7384187" cy="8125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30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¿Cómo llamamos a los denominadores?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10342997" y="6412208"/>
            <a:ext cx="166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20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10342997" y="6429222"/>
            <a:ext cx="166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20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1F669B8-F79D-432A-A2E0-466E65313244}"/>
                  </a:ext>
                </a:extLst>
              </p:cNvPr>
              <p:cNvSpPr txBox="1"/>
              <p:nvPr/>
            </p:nvSpPr>
            <p:spPr>
              <a:xfrm>
                <a:off x="3575481" y="1557221"/>
                <a:ext cx="1080000" cy="81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MX" sz="25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1F669B8-F79D-432A-A2E0-466E65313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81" y="1557221"/>
                <a:ext cx="1080000" cy="8125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81792749-FEB2-42DE-9024-4598644B312E}"/>
              </a:ext>
            </a:extLst>
          </p:cNvPr>
          <p:cNvSpPr txBox="1"/>
          <p:nvPr/>
        </p:nvSpPr>
        <p:spPr>
          <a:xfrm>
            <a:off x="3264763" y="1565907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600C804-AF50-49A5-81C6-C667762AF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72" y="1423519"/>
            <a:ext cx="1080000" cy="108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BF3BE63-FC2E-4939-B525-D3A30FF7F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72" y="2782310"/>
            <a:ext cx="1080000" cy="108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2E4439B-0BA1-4B99-B681-4A3471AF1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72" y="4141101"/>
            <a:ext cx="1080000" cy="108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64ACF40-78C0-4B70-B414-A4FA795AC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72" y="5434481"/>
            <a:ext cx="1080000" cy="1080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A1184B4-1ABF-4529-B502-FA7F5FCDB5B8}"/>
              </a:ext>
            </a:extLst>
          </p:cNvPr>
          <p:cNvSpPr txBox="1"/>
          <p:nvPr/>
        </p:nvSpPr>
        <p:spPr>
          <a:xfrm>
            <a:off x="4249835" y="1548535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7566602-8B32-487F-BBCE-42DD363C2E3F}"/>
              </a:ext>
            </a:extLst>
          </p:cNvPr>
          <p:cNvSpPr/>
          <p:nvPr/>
        </p:nvSpPr>
        <p:spPr>
          <a:xfrm>
            <a:off x="3264763" y="2892734"/>
            <a:ext cx="7384187" cy="8125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04A9FA3-790F-4C76-935B-7AF63D51334A}"/>
                  </a:ext>
                </a:extLst>
              </p:cNvPr>
              <p:cNvSpPr txBox="1"/>
              <p:nvPr/>
            </p:nvSpPr>
            <p:spPr>
              <a:xfrm>
                <a:off x="3575481" y="2884048"/>
                <a:ext cx="1080000" cy="81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MX" sz="25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04A9FA3-790F-4C76-935B-7AF63D513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81" y="2884048"/>
                <a:ext cx="1080000" cy="8125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uadroTexto 21">
            <a:extLst>
              <a:ext uri="{FF2B5EF4-FFF2-40B4-BE49-F238E27FC236}">
                <a16:creationId xmlns:a16="http://schemas.microsoft.com/office/drawing/2014/main" id="{C9B353F8-E127-4899-BADB-2599109C1BD0}"/>
              </a:ext>
            </a:extLst>
          </p:cNvPr>
          <p:cNvSpPr txBox="1"/>
          <p:nvPr/>
        </p:nvSpPr>
        <p:spPr>
          <a:xfrm>
            <a:off x="3264763" y="2892734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B31A68A-BABE-4687-94F7-871F13B09D7C}"/>
              </a:ext>
            </a:extLst>
          </p:cNvPr>
          <p:cNvSpPr txBox="1"/>
          <p:nvPr/>
        </p:nvSpPr>
        <p:spPr>
          <a:xfrm>
            <a:off x="4249835" y="2875362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667DE20-2E6D-4067-9B4F-5BFD0D789FAC}"/>
              </a:ext>
            </a:extLst>
          </p:cNvPr>
          <p:cNvSpPr/>
          <p:nvPr/>
        </p:nvSpPr>
        <p:spPr>
          <a:xfrm>
            <a:off x="3264763" y="4245611"/>
            <a:ext cx="7384187" cy="8125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38F089E2-2FB3-495A-AA53-9E71A361C349}"/>
                  </a:ext>
                </a:extLst>
              </p:cNvPr>
              <p:cNvSpPr txBox="1"/>
              <p:nvPr/>
            </p:nvSpPr>
            <p:spPr>
              <a:xfrm>
                <a:off x="3575481" y="4236925"/>
                <a:ext cx="1080000" cy="81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MX" sz="2500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38F089E2-2FB3-495A-AA53-9E71A361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81" y="4236925"/>
                <a:ext cx="1080000" cy="8125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adroTexto 25">
            <a:extLst>
              <a:ext uri="{FF2B5EF4-FFF2-40B4-BE49-F238E27FC236}">
                <a16:creationId xmlns:a16="http://schemas.microsoft.com/office/drawing/2014/main" id="{3E3B7977-4857-443A-8B96-9AB19B6808F8}"/>
              </a:ext>
            </a:extLst>
          </p:cNvPr>
          <p:cNvSpPr txBox="1"/>
          <p:nvPr/>
        </p:nvSpPr>
        <p:spPr>
          <a:xfrm>
            <a:off x="3264763" y="4245611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7D6674E-6E75-4EE5-B16B-841482D16512}"/>
              </a:ext>
            </a:extLst>
          </p:cNvPr>
          <p:cNvSpPr txBox="1"/>
          <p:nvPr/>
        </p:nvSpPr>
        <p:spPr>
          <a:xfrm>
            <a:off x="4249835" y="4228239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348C095-3D79-4E9B-97E9-8A10153E054A}"/>
              </a:ext>
            </a:extLst>
          </p:cNvPr>
          <p:cNvSpPr/>
          <p:nvPr/>
        </p:nvSpPr>
        <p:spPr>
          <a:xfrm>
            <a:off x="3264763" y="5608299"/>
            <a:ext cx="7384187" cy="8125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BE070C96-2D1D-46F0-A01C-6F30D29E396A}"/>
                  </a:ext>
                </a:extLst>
              </p:cNvPr>
              <p:cNvSpPr txBox="1"/>
              <p:nvPr/>
            </p:nvSpPr>
            <p:spPr>
              <a:xfrm>
                <a:off x="3575481" y="5599613"/>
                <a:ext cx="1080000" cy="81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s-MX" sz="2500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BE070C96-2D1D-46F0-A01C-6F30D29E3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81" y="5599613"/>
                <a:ext cx="1080000" cy="8125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adroTexto 29">
            <a:extLst>
              <a:ext uri="{FF2B5EF4-FFF2-40B4-BE49-F238E27FC236}">
                <a16:creationId xmlns:a16="http://schemas.microsoft.com/office/drawing/2014/main" id="{FE1D439E-5EA8-4CC6-8B24-9086D053CB32}"/>
              </a:ext>
            </a:extLst>
          </p:cNvPr>
          <p:cNvSpPr txBox="1"/>
          <p:nvPr/>
        </p:nvSpPr>
        <p:spPr>
          <a:xfrm>
            <a:off x="3264763" y="5608299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72654DF-3F4E-4BDB-9F7B-16C7D9167771}"/>
              </a:ext>
            </a:extLst>
          </p:cNvPr>
          <p:cNvSpPr txBox="1"/>
          <p:nvPr/>
        </p:nvSpPr>
        <p:spPr>
          <a:xfrm>
            <a:off x="4249835" y="5590927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1984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CDDAA96-1D6E-47D7-9DC2-DB0EE13D814C}"/>
              </a:ext>
            </a:extLst>
          </p:cNvPr>
          <p:cNvSpPr/>
          <p:nvPr/>
        </p:nvSpPr>
        <p:spPr>
          <a:xfrm>
            <a:off x="3264763" y="1565907"/>
            <a:ext cx="7384187" cy="8125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30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¿Cómo llamamos a los denominadores?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10342997" y="6412208"/>
            <a:ext cx="166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20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10342997" y="6429222"/>
            <a:ext cx="166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20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1F669B8-F79D-432A-A2E0-466E65313244}"/>
                  </a:ext>
                </a:extLst>
              </p:cNvPr>
              <p:cNvSpPr txBox="1"/>
              <p:nvPr/>
            </p:nvSpPr>
            <p:spPr>
              <a:xfrm>
                <a:off x="3575481" y="1557221"/>
                <a:ext cx="1080000" cy="81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s-MX" sz="25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1F669B8-F79D-432A-A2E0-466E65313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81" y="1557221"/>
                <a:ext cx="1080000" cy="8125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81792749-FEB2-42DE-9024-4598644B312E}"/>
              </a:ext>
            </a:extLst>
          </p:cNvPr>
          <p:cNvSpPr txBox="1"/>
          <p:nvPr/>
        </p:nvSpPr>
        <p:spPr>
          <a:xfrm>
            <a:off x="3264763" y="1565907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A1184B4-1ABF-4529-B502-FA7F5FCDB5B8}"/>
              </a:ext>
            </a:extLst>
          </p:cNvPr>
          <p:cNvSpPr txBox="1"/>
          <p:nvPr/>
        </p:nvSpPr>
        <p:spPr>
          <a:xfrm>
            <a:off x="4249835" y="1548535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7566602-8B32-487F-BBCE-42DD363C2E3F}"/>
              </a:ext>
            </a:extLst>
          </p:cNvPr>
          <p:cNvSpPr/>
          <p:nvPr/>
        </p:nvSpPr>
        <p:spPr>
          <a:xfrm>
            <a:off x="3264763" y="2892734"/>
            <a:ext cx="7384187" cy="8125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04A9FA3-790F-4C76-935B-7AF63D51334A}"/>
                  </a:ext>
                </a:extLst>
              </p:cNvPr>
              <p:cNvSpPr txBox="1"/>
              <p:nvPr/>
            </p:nvSpPr>
            <p:spPr>
              <a:xfrm>
                <a:off x="3575481" y="2884048"/>
                <a:ext cx="1080000" cy="81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s-MX" sz="25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04A9FA3-790F-4C76-935B-7AF63D513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81" y="2884048"/>
                <a:ext cx="1080000" cy="8125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uadroTexto 21">
            <a:extLst>
              <a:ext uri="{FF2B5EF4-FFF2-40B4-BE49-F238E27FC236}">
                <a16:creationId xmlns:a16="http://schemas.microsoft.com/office/drawing/2014/main" id="{C9B353F8-E127-4899-BADB-2599109C1BD0}"/>
              </a:ext>
            </a:extLst>
          </p:cNvPr>
          <p:cNvSpPr txBox="1"/>
          <p:nvPr/>
        </p:nvSpPr>
        <p:spPr>
          <a:xfrm>
            <a:off x="3264763" y="2892734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B31A68A-BABE-4687-94F7-871F13B09D7C}"/>
              </a:ext>
            </a:extLst>
          </p:cNvPr>
          <p:cNvSpPr txBox="1"/>
          <p:nvPr/>
        </p:nvSpPr>
        <p:spPr>
          <a:xfrm>
            <a:off x="4249835" y="2875362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667DE20-2E6D-4067-9B4F-5BFD0D789FAC}"/>
              </a:ext>
            </a:extLst>
          </p:cNvPr>
          <p:cNvSpPr/>
          <p:nvPr/>
        </p:nvSpPr>
        <p:spPr>
          <a:xfrm>
            <a:off x="3264763" y="4245611"/>
            <a:ext cx="7384187" cy="8125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38F089E2-2FB3-495A-AA53-9E71A361C349}"/>
                  </a:ext>
                </a:extLst>
              </p:cNvPr>
              <p:cNvSpPr txBox="1"/>
              <p:nvPr/>
            </p:nvSpPr>
            <p:spPr>
              <a:xfrm>
                <a:off x="3575481" y="4236925"/>
                <a:ext cx="1080000" cy="81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s-MX" sz="2500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38F089E2-2FB3-495A-AA53-9E71A361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81" y="4236925"/>
                <a:ext cx="1080000" cy="8125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adroTexto 25">
            <a:extLst>
              <a:ext uri="{FF2B5EF4-FFF2-40B4-BE49-F238E27FC236}">
                <a16:creationId xmlns:a16="http://schemas.microsoft.com/office/drawing/2014/main" id="{3E3B7977-4857-443A-8B96-9AB19B6808F8}"/>
              </a:ext>
            </a:extLst>
          </p:cNvPr>
          <p:cNvSpPr txBox="1"/>
          <p:nvPr/>
        </p:nvSpPr>
        <p:spPr>
          <a:xfrm>
            <a:off x="3264763" y="4245611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7D6674E-6E75-4EE5-B16B-841482D16512}"/>
              </a:ext>
            </a:extLst>
          </p:cNvPr>
          <p:cNvSpPr txBox="1"/>
          <p:nvPr/>
        </p:nvSpPr>
        <p:spPr>
          <a:xfrm>
            <a:off x="4249835" y="4228239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348C095-3D79-4E9B-97E9-8A10153E054A}"/>
              </a:ext>
            </a:extLst>
          </p:cNvPr>
          <p:cNvSpPr/>
          <p:nvPr/>
        </p:nvSpPr>
        <p:spPr>
          <a:xfrm>
            <a:off x="3264763" y="5608299"/>
            <a:ext cx="7384187" cy="8125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BE070C96-2D1D-46F0-A01C-6F30D29E396A}"/>
                  </a:ext>
                </a:extLst>
              </p:cNvPr>
              <p:cNvSpPr txBox="1"/>
              <p:nvPr/>
            </p:nvSpPr>
            <p:spPr>
              <a:xfrm>
                <a:off x="3575481" y="5599613"/>
                <a:ext cx="1080000" cy="81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5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s-MX" sz="2500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BE070C96-2D1D-46F0-A01C-6F30D29E3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81" y="5599613"/>
                <a:ext cx="1080000" cy="8125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adroTexto 29">
            <a:extLst>
              <a:ext uri="{FF2B5EF4-FFF2-40B4-BE49-F238E27FC236}">
                <a16:creationId xmlns:a16="http://schemas.microsoft.com/office/drawing/2014/main" id="{FE1D439E-5EA8-4CC6-8B24-9086D053CB32}"/>
              </a:ext>
            </a:extLst>
          </p:cNvPr>
          <p:cNvSpPr txBox="1"/>
          <p:nvPr/>
        </p:nvSpPr>
        <p:spPr>
          <a:xfrm>
            <a:off x="3264763" y="5608299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72654DF-3F4E-4BDB-9F7B-16C7D9167771}"/>
              </a:ext>
            </a:extLst>
          </p:cNvPr>
          <p:cNvSpPr txBox="1"/>
          <p:nvPr/>
        </p:nvSpPr>
        <p:spPr>
          <a:xfrm>
            <a:off x="4249835" y="5590927"/>
            <a:ext cx="6214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/>
              <a:t>=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AEFBA66-A9C4-4001-9962-79F792B085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86" y="1432204"/>
            <a:ext cx="1080000" cy="108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9AF70D-F659-4059-BB03-6CDA11BE6C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11" y="2750345"/>
            <a:ext cx="1080000" cy="1080000"/>
          </a:xfrm>
          <a:prstGeom prst="rect">
            <a:avLst/>
          </a:prstGeom>
        </p:spPr>
      </p:pic>
      <p:pic>
        <p:nvPicPr>
          <p:cNvPr id="2050" name="Picture 2" descr="Index of /teaching/f/images">
            <a:extLst>
              <a:ext uri="{FF2B5EF4-FFF2-40B4-BE49-F238E27FC236}">
                <a16:creationId xmlns:a16="http://schemas.microsoft.com/office/drawing/2014/main" id="{3D540EAB-3511-4BFA-BC40-AD33B7E1F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92" y="5412873"/>
            <a:ext cx="1080001" cy="10800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58E4DF2-D087-468A-9626-A36F36833D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92" y="411259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1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8C01491-0ADC-4D57-AE66-F0BE7747FE4F}"/>
              </a:ext>
            </a:extLst>
          </p:cNvPr>
          <p:cNvSpPr txBox="1">
            <a:spLocks/>
          </p:cNvSpPr>
          <p:nvPr/>
        </p:nvSpPr>
        <p:spPr>
          <a:xfrm>
            <a:off x="915185" y="2799145"/>
            <a:ext cx="10515600" cy="1090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0">
                <a:latin typeface="Burbank Big Condensed" pitchFamily="2" charset="0"/>
              </a:rPr>
              <a:t>¡Practiquemos lo aprendido!</a:t>
            </a:r>
            <a:endParaRPr lang="es-MX" sz="12000" dirty="0">
              <a:latin typeface="Burbank Big Condensed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260BD6-966A-41E3-86F2-572A8065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5540"/>
            <a:ext cx="10515600" cy="1090023"/>
          </a:xfrm>
        </p:spPr>
        <p:txBody>
          <a:bodyPr>
            <a:noAutofit/>
          </a:bodyPr>
          <a:lstStyle/>
          <a:p>
            <a:pPr algn="ctr"/>
            <a:r>
              <a:rPr lang="es-MX" sz="1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urbank Big Condensed" pitchFamily="2" charset="0"/>
              </a:rPr>
              <a:t>¡Practiquemos lo aprendido!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44BCFE-D825-4B17-9355-6C01949648C8}"/>
              </a:ext>
            </a:extLst>
          </p:cNvPr>
          <p:cNvSpPr txBox="1"/>
          <p:nvPr/>
        </p:nvSpPr>
        <p:spPr>
          <a:xfrm>
            <a:off x="9306999" y="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17A56A-6707-4824-BA8C-630B7B7BA89F}"/>
              </a:ext>
            </a:extLst>
          </p:cNvPr>
          <p:cNvSpPr txBox="1"/>
          <p:nvPr/>
        </p:nvSpPr>
        <p:spPr>
          <a:xfrm>
            <a:off x="9306999" y="17014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3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¿Qué fracción está representada?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BA7DFD-CAC0-4C62-86A0-AE1EB37B3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16" y="1477364"/>
            <a:ext cx="4361763" cy="4361763"/>
          </a:xfrm>
          <a:prstGeom prst="rect">
            <a:avLst/>
          </a:prstGeom>
        </p:spPr>
      </p:pic>
      <p:graphicFrame>
        <p:nvGraphicFramePr>
          <p:cNvPr id="17" name="Tabla 18">
            <a:extLst>
              <a:ext uri="{FF2B5EF4-FFF2-40B4-BE49-F238E27FC236}">
                <a16:creationId xmlns:a16="http://schemas.microsoft.com/office/drawing/2014/main" id="{B1FCD211-1C7E-47D2-B321-F9FC1245D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278388"/>
              </p:ext>
            </p:extLst>
          </p:nvPr>
        </p:nvGraphicFramePr>
        <p:xfrm>
          <a:off x="7480693" y="2369357"/>
          <a:ext cx="1767002" cy="2824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002">
                  <a:extLst>
                    <a:ext uri="{9D8B030D-6E8A-4147-A177-3AD203B41FA5}">
                      <a16:colId xmlns:a16="http://schemas.microsoft.com/office/drawing/2014/main" val="92640155"/>
                    </a:ext>
                  </a:extLst>
                </a:gridCol>
              </a:tblGrid>
              <a:tr h="1412406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055277"/>
                  </a:ext>
                </a:extLst>
              </a:tr>
              <a:tr h="141240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21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0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¿Cómo leemos la siguiente fracción?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/>
              <p:nvPr/>
            </p:nvSpPr>
            <p:spPr>
              <a:xfrm>
                <a:off x="7489072" y="1942309"/>
                <a:ext cx="2521258" cy="29733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0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s-MX" sz="10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s-MX" sz="10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4035B25-2373-4F40-BD60-344BE10A8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072" y="1942309"/>
                <a:ext cx="2521258" cy="2973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2DF0DC69-1484-4BD7-8934-14BFDDBA3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47" y="1642090"/>
            <a:ext cx="3569976" cy="357381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F2E7E47-06CE-4EDE-9544-C67629BB3855}"/>
              </a:ext>
            </a:extLst>
          </p:cNvPr>
          <p:cNvSpPr txBox="1"/>
          <p:nvPr/>
        </p:nvSpPr>
        <p:spPr>
          <a:xfrm>
            <a:off x="5707405" y="2459502"/>
            <a:ext cx="14705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2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2009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D0DDE-690C-4447-9FAD-82A27AC9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774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MX" dirty="0">
                <a:latin typeface="Burbank Big Condensed" pitchFamily="2" charset="0"/>
              </a:rPr>
              <a:t>¿Qué fracción está representada?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570246-51BC-4F75-AE58-6D13A4AA0AB2}"/>
              </a:ext>
            </a:extLst>
          </p:cNvPr>
          <p:cNvSpPr txBox="1"/>
          <p:nvPr/>
        </p:nvSpPr>
        <p:spPr>
          <a:xfrm>
            <a:off x="4897110" y="6056156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ln w="101600">
                  <a:solidFill>
                    <a:schemeClr val="bg1"/>
                  </a:solidFill>
                </a:ln>
                <a:latin typeface="England Signature" pitchFamily="50" charset="0"/>
              </a:rPr>
              <a:t>Maestra Yessi</a:t>
            </a:r>
            <a:endParaRPr lang="es-US" sz="4500" dirty="0">
              <a:ln w="101600">
                <a:solidFill>
                  <a:schemeClr val="bg1"/>
                </a:solidFill>
              </a:ln>
              <a:latin typeface="England Signature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F2467-CF6E-441A-BE02-C6E79DE0FEE7}"/>
              </a:ext>
            </a:extLst>
          </p:cNvPr>
          <p:cNvSpPr txBox="1"/>
          <p:nvPr/>
        </p:nvSpPr>
        <p:spPr>
          <a:xfrm>
            <a:off x="4897110" y="6073170"/>
            <a:ext cx="281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FF99CC"/>
                </a:solidFill>
                <a:latin typeface="England Signature" pitchFamily="50" charset="0"/>
              </a:rPr>
              <a:t>Maestra Yessi</a:t>
            </a:r>
            <a:endParaRPr lang="es-US" sz="4500" dirty="0">
              <a:solidFill>
                <a:srgbClr val="FF99CC"/>
              </a:solidFill>
              <a:latin typeface="England Signature" pitchFamily="50" charset="0"/>
            </a:endParaRPr>
          </a:p>
        </p:txBody>
      </p:sp>
      <p:graphicFrame>
        <p:nvGraphicFramePr>
          <p:cNvPr id="17" name="Tabla 18">
            <a:extLst>
              <a:ext uri="{FF2B5EF4-FFF2-40B4-BE49-F238E27FC236}">
                <a16:creationId xmlns:a16="http://schemas.microsoft.com/office/drawing/2014/main" id="{B1FCD211-1C7E-47D2-B321-F9FC1245DFB1}"/>
              </a:ext>
            </a:extLst>
          </p:cNvPr>
          <p:cNvGraphicFramePr>
            <a:graphicFrameLocks noGrp="1"/>
          </p:cNvGraphicFramePr>
          <p:nvPr/>
        </p:nvGraphicFramePr>
        <p:xfrm>
          <a:off x="7480693" y="2369357"/>
          <a:ext cx="1767002" cy="2824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002">
                  <a:extLst>
                    <a:ext uri="{9D8B030D-6E8A-4147-A177-3AD203B41FA5}">
                      <a16:colId xmlns:a16="http://schemas.microsoft.com/office/drawing/2014/main" val="92640155"/>
                    </a:ext>
                  </a:extLst>
                </a:gridCol>
              </a:tblGrid>
              <a:tr h="1412406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055277"/>
                  </a:ext>
                </a:extLst>
              </a:tr>
              <a:tr h="141240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21847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EEE02BB9-43C1-4187-B806-9BFC45C3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86" y="1487860"/>
            <a:ext cx="43243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02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263</Words>
  <Application>Microsoft Office PowerPoint</Application>
  <PresentationFormat>Panorámica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Burbank Big Condensed</vt:lpstr>
      <vt:lpstr>Calibri</vt:lpstr>
      <vt:lpstr>Calibri Light</vt:lpstr>
      <vt:lpstr>Cambria Math</vt:lpstr>
      <vt:lpstr>Comica BD Bold</vt:lpstr>
      <vt:lpstr>England Signature</vt:lpstr>
      <vt:lpstr>Tema de Office</vt:lpstr>
      <vt:lpstr>¿Qué fracción está representada?</vt:lpstr>
      <vt:lpstr>¿Cómo se lee la siguiente fracción?</vt:lpstr>
      <vt:lpstr>¿Cómo se llaman las partes de la fracción?</vt:lpstr>
      <vt:lpstr>¿Cómo llamamos a los denominadores?</vt:lpstr>
      <vt:lpstr>¿Cómo llamamos a los denominadores?</vt:lpstr>
      <vt:lpstr>¡Practiquemos lo aprendido!</vt:lpstr>
      <vt:lpstr>¿Qué fracción está representada?</vt:lpstr>
      <vt:lpstr>¿Cómo leemos la siguiente fracción?</vt:lpstr>
      <vt:lpstr>¿Qué fracción está representada?</vt:lpstr>
      <vt:lpstr>¿Cómo leemos la siguiente fracción?</vt:lpstr>
      <vt:lpstr>Representa: </vt:lpstr>
      <vt:lpstr>¿Qué fracción está representada?</vt:lpstr>
      <vt:lpstr>¿Cómo leemos la siguiente fracción?</vt:lpstr>
      <vt:lpstr>Representa: </vt:lpstr>
      <vt:lpstr>¿Qué fracción está representada?</vt:lpstr>
      <vt:lpstr>¿Cómo leemos la siguiente fracción?</vt:lpstr>
      <vt:lpstr>Representa: </vt:lpstr>
      <vt:lpstr>¿Qué fracción está representada?</vt:lpstr>
      <vt:lpstr>¿Cómo leemos la siguiente fracción?</vt:lpstr>
      <vt:lpstr>¿Qué fracción está representada?</vt:lpstr>
      <vt:lpstr>Representa: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fracción está representada?</dc:title>
  <dc:creator>Maestra Yessica Alvarez</dc:creator>
  <cp:lastModifiedBy>Maestra Yessica Alvarez</cp:lastModifiedBy>
  <cp:revision>11</cp:revision>
  <dcterms:created xsi:type="dcterms:W3CDTF">2021-02-23T01:20:07Z</dcterms:created>
  <dcterms:modified xsi:type="dcterms:W3CDTF">2021-02-24T03:00:20Z</dcterms:modified>
</cp:coreProperties>
</file>